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303" r:id="rId2"/>
    <p:sldId id="572" r:id="rId3"/>
    <p:sldId id="487" r:id="rId4"/>
    <p:sldId id="316" r:id="rId5"/>
    <p:sldId id="575" r:id="rId6"/>
    <p:sldId id="574" r:id="rId7"/>
    <p:sldId id="355" r:id="rId8"/>
    <p:sldId id="576" r:id="rId9"/>
    <p:sldId id="405" r:id="rId10"/>
    <p:sldId id="342" r:id="rId11"/>
    <p:sldId id="391" r:id="rId12"/>
    <p:sldId id="448" r:id="rId13"/>
    <p:sldId id="344" r:id="rId14"/>
    <p:sldId id="449" r:id="rId15"/>
    <p:sldId id="392" r:id="rId16"/>
    <p:sldId id="450" r:id="rId17"/>
    <p:sldId id="564" r:id="rId18"/>
    <p:sldId id="577" r:id="rId19"/>
    <p:sldId id="578" r:id="rId20"/>
    <p:sldId id="541" r:id="rId21"/>
    <p:sldId id="579" r:id="rId22"/>
    <p:sldId id="345" r:id="rId23"/>
    <p:sldId id="580" r:id="rId2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2"/>
    <p:restoredTop sz="75306"/>
  </p:normalViewPr>
  <p:slideViewPr>
    <p:cSldViewPr snapToGrid="0" snapToObjects="1">
      <p:cViewPr>
        <p:scale>
          <a:sx n="122" d="100"/>
          <a:sy n="122" d="100"/>
        </p:scale>
        <p:origin x="1216" y="-94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9/8/23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9/8/23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repeat and look at this from a slightly more general perspective. Here’s a </a:t>
            </a:r>
            <a:r>
              <a:rPr lang="en-US" b="1" dirty="0"/>
              <a:t>template</a:t>
            </a:r>
            <a:r>
              <a:rPr lang="en-US" dirty="0"/>
              <a:t> for making </a:t>
            </a:r>
            <a:r>
              <a:rPr lang="en-US" i="1" dirty="0"/>
              <a:t>any</a:t>
            </a:r>
            <a:r>
              <a:rPr lang="en-US" i="0" dirty="0"/>
              <a:t> kind of graph with ggplot2. And you can use the </a:t>
            </a:r>
            <a:r>
              <a:rPr lang="en-US" i="0" dirty="0" err="1"/>
              <a:t>ggplot</a:t>
            </a:r>
            <a:r>
              <a:rPr lang="en-US" i="0" dirty="0"/>
              <a:t> template to start making any kind of graph. Here’s how you use it.</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It’s already in this shape – (…) e.g. </a:t>
            </a:r>
            <a:r>
              <a:rPr lang="en-US" dirty="0" err="1"/>
              <a:t>pan_day</a:t>
            </a:r>
            <a:r>
              <a:rPr lang="en-US" dirty="0"/>
              <a:t> is a column, … </a:t>
            </a:r>
            <a:r>
              <a:rPr lang="en-US" dirty="0" err="1"/>
              <a:t>obs</a:t>
            </a:r>
            <a:r>
              <a:rPr lang="en-US" dirty="0"/>
              <a:t> = lab test</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specific </a:t>
            </a:r>
            <a:r>
              <a:rPr lang="en-US" b="1" dirty="0"/>
              <a:t>data element </a:t>
            </a:r>
            <a:r>
              <a:rPr lang="en-US" dirty="0"/>
              <a:t>on a graphic, such as its position on an x/y grid, but also other features such as for example its color. It’s not just anything that’s visible like a title or font, it needs to be </a:t>
            </a:r>
            <a:r>
              <a:rPr lang="en-US" b="1" dirty="0"/>
              <a:t>something that can vary with each observation.</a:t>
            </a:r>
            <a:r>
              <a:rPr lang="en-US" dirty="0"/>
              <a:t> </a:t>
            </a:r>
          </a:p>
          <a:p>
            <a:endParaRPr lang="en-US" dirty="0"/>
          </a:p>
          <a:p>
            <a:r>
              <a:rPr lang="en-US" dirty="0"/>
              <a:t>An </a:t>
            </a:r>
            <a:r>
              <a:rPr lang="en-US" b="1" dirty="0"/>
              <a:t>aesthetic mapping </a:t>
            </a:r>
            <a:r>
              <a:rPr lang="en-US" dirty="0"/>
              <a:t>is how you tell R how you want to </a:t>
            </a:r>
            <a:r>
              <a:rPr lang="en-US" b="1" dirty="0"/>
              <a:t>visually represent </a:t>
            </a:r>
            <a:r>
              <a:rPr lang="en-US" dirty="0"/>
              <a:t>each columns of a data frame on the plot. So you map a </a:t>
            </a:r>
            <a:r>
              <a:rPr lang="en-US" b="1" dirty="0"/>
              <a:t>column</a:t>
            </a:r>
            <a:r>
              <a:rPr lang="en-US" dirty="0"/>
              <a:t> to an </a:t>
            </a:r>
            <a:r>
              <a:rPr lang="en-US" b="1" dirty="0"/>
              <a:t>aesthetic</a:t>
            </a:r>
            <a:r>
              <a:rPr lang="en-US" dirty="0"/>
              <a:t> such as a </a:t>
            </a:r>
            <a:r>
              <a:rPr lang="en-US" b="1" dirty="0"/>
              <a:t>x/y position </a:t>
            </a:r>
            <a:r>
              <a:rPr lang="en-US" dirty="0"/>
              <a:t>or </a:t>
            </a:r>
            <a:r>
              <a:rPr lang="en-US" b="1" dirty="0"/>
              <a:t>color</a:t>
            </a:r>
            <a:r>
              <a:rPr lang="en-US" dirty="0"/>
              <a:t> or what have you.</a:t>
            </a:r>
          </a:p>
          <a:p>
            <a:endParaRPr lang="en-US" dirty="0"/>
          </a:p>
          <a:p>
            <a:r>
              <a:rPr lang="en-US" dirty="0"/>
              <a:t>For example: look at this data frame here. It has 3 columns: a, b, and c. And then look at this x/y grid, that’ll be our graph.</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 this is what aesthetic mappings are. They are a list of these expressions, separated by commas, that connect some aesthetic, e.g. x position, with a column of a data frame, e.g. a in this example.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quick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use the </a:t>
            </a:r>
            <a:r>
              <a:rPr lang="en-US" dirty="0" err="1"/>
              <a:t>ggplot</a:t>
            </a:r>
            <a:r>
              <a:rPr lang="en-US" dirty="0"/>
              <a:t> template! And then…</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provides a grammar for transforming data frames. Some of the key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select(), which subsets columns by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filter(), which subsets rows by a logical condition;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mutate(), which creates new calculated columns.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pipe operator, written %&gt;%, can be used to string together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into a pipeline.</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468235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Lots of info - provide reassurance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a:t>
            </a:r>
            <a:r>
              <a:rPr lang="en-US" dirty="0" err="1"/>
              <a:t>dplyr</a:t>
            </a:r>
            <a:r>
              <a:rPr lang="en-US" dirty="0"/>
              <a:t> cheat sheet which gives a great overview of those functions. I’ve linked it on the course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 and I’m going to ask our TAs to drop the link in the chat - is great to have on hand as you’re exploring your data. It reviews the basic template for building any plot and also lists the most useful </a:t>
            </a:r>
            <a:r>
              <a:rPr lang="en-US" baseline="0" dirty="0" err="1"/>
              <a:t>geom</a:t>
            </a:r>
            <a:r>
              <a:rPr lang="en-US" baseline="0" dirty="0"/>
              <a:t> functions. And it looks like Posit has made a more HTML version of this which is maybe a little bit less overwhelming.</a:t>
            </a:r>
          </a:p>
          <a:p>
            <a:endParaRPr lang="en-US" baseline="0" dirty="0"/>
          </a:p>
          <a:p>
            <a:r>
              <a:rPr lang="en-US" baseline="0" dirty="0"/>
              <a:t>https://</a:t>
            </a:r>
            <a:r>
              <a:rPr lang="en-US" baseline="0" dirty="0" err="1"/>
              <a:t>rstudio.github.io</a:t>
            </a:r>
            <a:r>
              <a:rPr lang="en-US" baseline="0" dirty="0"/>
              <a:t>/</a:t>
            </a:r>
            <a:r>
              <a:rPr lang="en-US" baseline="0" dirty="0" err="1"/>
              <a:t>cheatsheets</a:t>
            </a:r>
            <a:r>
              <a:rPr lang="en-US" baseline="0" dirty="0"/>
              <a:t>/data-</a:t>
            </a:r>
            <a:r>
              <a:rPr lang="en-US" baseline="0" dirty="0" err="1"/>
              <a:t>visualization.pdf</a:t>
            </a:r>
            <a:endParaRPr lang="en-US" baseline="0" dirty="0"/>
          </a:p>
          <a:p>
            <a:r>
              <a:rPr lang="en-US" baseline="0" dirty="0"/>
              <a:t>https://</a:t>
            </a:r>
            <a:r>
              <a:rPr lang="en-US" baseline="0" dirty="0" err="1"/>
              <a:t>rstudio.github.io</a:t>
            </a:r>
            <a:r>
              <a:rPr lang="en-US" baseline="0" dirty="0"/>
              <a:t>/</a:t>
            </a:r>
            <a:r>
              <a:rPr lang="en-US" baseline="0" dirty="0" err="1"/>
              <a:t>cheatsheets</a:t>
            </a:r>
            <a:r>
              <a:rPr lang="en-US" baseline="0" dirty="0"/>
              <a:t>/html/data-</a:t>
            </a:r>
            <a:r>
              <a:rPr lang="en-US" baseline="0" dirty="0" err="1"/>
              <a:t>visualization.html</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Beyond </a:t>
            </a:r>
            <a:r>
              <a:rPr lang="en-US" dirty="0" err="1"/>
              <a:t>dplyr</a:t>
            </a:r>
            <a:r>
              <a:rPr lang="en-US" dirty="0"/>
              <a:t>, there are a number of other packages that provide powerful tools for data transformation</a:t>
            </a:r>
          </a:p>
          <a:p>
            <a:pPr marL="0" indent="0">
              <a:buFontTx/>
              <a:buNone/>
            </a:pPr>
            <a:endParaRPr lang="en-US" dirty="0"/>
          </a:p>
          <a:p>
            <a:pPr marL="171450" indent="-171450">
              <a:buFontTx/>
              <a:buChar char="-"/>
            </a:pPr>
            <a:r>
              <a:rPr lang="en-US" dirty="0" err="1"/>
              <a:t>Tidyr</a:t>
            </a:r>
            <a:r>
              <a:rPr lang="en-US" dirty="0"/>
              <a:t> provides a lot more functions like </a:t>
            </a:r>
            <a:r>
              <a:rPr lang="en-US" dirty="0" err="1"/>
              <a:t>dplyr</a:t>
            </a:r>
            <a:r>
              <a:rPr lang="en-US" dirty="0"/>
              <a:t> that allow you to convert messy data frames into tidy ones</a:t>
            </a:r>
          </a:p>
          <a:p>
            <a:pPr marL="171450" indent="-171450">
              <a:buFontTx/>
              <a:buChar char="-"/>
            </a:pPr>
            <a:r>
              <a:rPr lang="en-US" dirty="0" err="1"/>
              <a:t>Lubridate</a:t>
            </a:r>
            <a:r>
              <a:rPr lang="en-US" dirty="0"/>
              <a:t> provides functions to manipulate times and dates</a:t>
            </a:r>
          </a:p>
          <a:p>
            <a:pPr marL="171450" indent="-171450">
              <a:buFontTx/>
              <a:buChar char="-"/>
            </a:pPr>
            <a:r>
              <a:rPr lang="en-US" dirty="0" err="1"/>
              <a:t>Stringr</a:t>
            </a:r>
            <a:r>
              <a:rPr lang="en-US" dirty="0"/>
              <a:t> provides tools for manipulating pieces of text</a:t>
            </a:r>
          </a:p>
          <a:p>
            <a:pPr marL="171450" indent="-171450">
              <a:buFontTx/>
              <a:buChar char="-"/>
            </a:pPr>
            <a:r>
              <a:rPr lang="en-US" dirty="0" err="1"/>
              <a:t>Purrr</a:t>
            </a:r>
            <a:r>
              <a:rPr lang="en-US" dirty="0"/>
              <a:t> offers advanced functionality to automate complex data transformations</a:t>
            </a:r>
          </a:p>
          <a:p>
            <a:pPr marL="171450" indent="-171450">
              <a:buFontTx/>
              <a:buChar char="-"/>
            </a:pPr>
            <a:r>
              <a:rPr lang="en-US" dirty="0"/>
              <a:t>And </a:t>
            </a:r>
            <a:r>
              <a:rPr lang="en-US" dirty="0" err="1"/>
              <a:t>Dbplyr</a:t>
            </a:r>
            <a:r>
              <a:rPr lang="en-US" dirty="0"/>
              <a:t> allows you to interact with a table inside a database as if it were a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4</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52024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29316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The pipe operator takes the object on its left - here the covid_testing data frame - and ** plugs it as the first argument of the function on its right - here as the first argument to the filter function.</a:t>
            </a:r>
          </a:p>
          <a:p>
            <a:endParaRPr lang="en-US" i="0" baseline="0" dirty="0"/>
          </a:p>
          <a:p>
            <a:r>
              <a:rPr lang="en-US" i="0" baseline="0" dirty="0"/>
              <a:t>** So if you look at the first line of code here – a filter function where the first argument is the covid_testing data frame that we’re passing in – we can re-write this as covid_testing pipe filter(</a:t>
            </a:r>
            <a:r>
              <a:rPr lang="en-US" i="0" baseline="0" dirty="0" err="1"/>
              <a:t>pan_day</a:t>
            </a:r>
            <a:r>
              <a:rPr lang="en-US" i="0" baseline="0" dirty="0"/>
              <a:t> &lt;= 10)</a:t>
            </a:r>
          </a:p>
          <a:p>
            <a:endParaRPr lang="en-US" i="0" baseline="0" dirty="0"/>
          </a:p>
          <a:p>
            <a:r>
              <a:rPr lang="en-US" i="0" baseline="0" dirty="0"/>
              <a:t>Those two lines of code are equivalent. In both cases we’re </a:t>
            </a:r>
            <a:r>
              <a:rPr lang="en-US" i="0" baseline="0" dirty="0" err="1"/>
              <a:t>covid_testing</a:t>
            </a:r>
            <a:r>
              <a:rPr lang="en-US" i="0" baseline="0" dirty="0"/>
              <a:t> gets passed as the first argument to the filter()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86588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712081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(esp. </a:t>
            </a:r>
            <a:r>
              <a:rPr lang="en-US" sz="1200" b="0" i="0" kern="1200" dirty="0" err="1">
                <a:solidFill>
                  <a:schemeClr val="tx1"/>
                </a:solidFill>
                <a:effectLst/>
                <a:latin typeface="+mn-lt"/>
                <a:ea typeface="+mn-ea"/>
                <a:cs typeface="+mn-cs"/>
              </a:rPr>
              <a:t>tidyverse</a:t>
            </a:r>
            <a:r>
              <a:rPr lang="en-US" sz="1200" b="0" i="0" kern="1200" dirty="0">
                <a:solidFill>
                  <a:schemeClr val="tx1"/>
                </a:solidFill>
                <a:effectLst/>
                <a:latin typeface="+mn-lt"/>
                <a:ea typeface="+mn-ea"/>
                <a:cs typeface="+mn-cs"/>
              </a:rPr>
              <a:t>)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basically boils down to this. For </a:t>
            </a:r>
            <a:r>
              <a:rPr lang="en-US" sz="1200" b="1" i="0" kern="1200" dirty="0">
                <a:solidFill>
                  <a:schemeClr val="tx1"/>
                </a:solidFill>
                <a:effectLst/>
                <a:latin typeface="+mn-lt"/>
                <a:ea typeface="+mn-ea"/>
                <a:cs typeface="+mn-cs"/>
              </a:rPr>
              <a:t>any graph </a:t>
            </a:r>
            <a:r>
              <a:rPr lang="en-US" sz="1200" i="0" kern="1200" dirty="0">
                <a:solidFill>
                  <a:schemeClr val="tx1"/>
                </a:solidFill>
                <a:effectLst/>
                <a:latin typeface="+mn-lt"/>
                <a:ea typeface="+mn-ea"/>
                <a:cs typeface="+mn-cs"/>
              </a:rPr>
              <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5400" b="1" dirty="0"/>
              <a:t>Transform </a:t>
            </a:r>
            <a:r>
              <a:rPr lang="en-US" sz="5400" b="1"/>
              <a:t>and Visualize</a:t>
            </a:r>
            <a:endParaRPr lang="en-US" sz="54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
        <p:nvSpPr>
          <p:cNvPr id="3" name="Title 1">
            <a:extLst>
              <a:ext uri="{FF2B5EF4-FFF2-40B4-BE49-F238E27FC236}">
                <a16:creationId xmlns:a16="http://schemas.microsoft.com/office/drawing/2014/main" id="{CEA5A752-899A-ABE7-F072-6B4470085CAD}"/>
              </a:ext>
            </a:extLst>
          </p:cNvPr>
          <p:cNvSpPr txBox="1">
            <a:spLocks/>
          </p:cNvSpPr>
          <p:nvPr/>
        </p:nvSpPr>
        <p:spPr>
          <a:xfrm>
            <a:off x="1024128" y="5543599"/>
            <a:ext cx="9720072" cy="646818"/>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a:lstStyle>
          <a:p>
            <a:r>
              <a:rPr lang="en-US" b="1" dirty="0"/>
              <a:t>Use the </a:t>
            </a:r>
            <a:r>
              <a:rPr lang="en-US" b="1" dirty="0" err="1"/>
              <a:t>ggplot</a:t>
            </a:r>
            <a:r>
              <a:rPr lang="en-US" b="1" dirty="0"/>
              <a:t> template!</a:t>
            </a: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8"/>
            <a:ext cx="4563412" cy="2029968"/>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Open the </a:t>
            </a:r>
            <a:r>
              <a:rPr lang="en-US" sz="3600" dirty="0">
                <a:solidFill>
                  <a:srgbClr val="0070C0"/>
                </a:solidFill>
                <a:latin typeface="Monaco" pitchFamily="2" charset="77"/>
              </a:rPr>
              <a:t>02_transform_visualize.qmd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p:txBody>
      </p:sp>
    </p:spTree>
    <p:extLst>
      <p:ext uri="{BB962C8B-B14F-4D97-AF65-F5344CB8AC3E}">
        <p14:creationId xmlns:p14="http://schemas.microsoft.com/office/powerpoint/2010/main" val="2932052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684117"/>
            <a:ext cx="7618831" cy="1006074"/>
          </a:xfrm>
        </p:spPr>
        <p:txBody>
          <a:bodyPr>
            <a:normAutofit/>
          </a:bodyPr>
          <a:lstStyle/>
          <a:p>
            <a:pPr marL="0" indent="0">
              <a:buNone/>
            </a:pPr>
            <a:r>
              <a:rPr lang="en-US" sz="2800" dirty="0">
                <a:latin typeface="Consolas" panose="020B0609020204030204" pitchFamily="49" charset="0"/>
              </a:rPr>
              <a:t>select()</a:t>
            </a:r>
            <a:r>
              <a:rPr lang="en-US" sz="3200" dirty="0"/>
              <a:t> subsets columns by name</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684117"/>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5" y="3068855"/>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0" y="4172724"/>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5" y="30688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filter()</a:t>
            </a:r>
            <a:r>
              <a:rPr lang="en-US" sz="3200" dirty="0"/>
              <a:t> subsets rows by a logical condition</a:t>
            </a:r>
            <a:endParaRPr lang="en-US" sz="3200" dirty="0">
              <a:latin typeface="Consolas" panose="020B0609020204030204" pitchFamily="49" charset="0"/>
            </a:endParaRPr>
          </a:p>
        </p:txBody>
      </p:sp>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544608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chain functions into a pipeline</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5" y="43674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mutate()</a:t>
            </a:r>
            <a:r>
              <a:rPr lang="en-US" sz="3200" dirty="0"/>
              <a:t> creates new calculated columns</a:t>
            </a:r>
            <a:endParaRPr lang="en-US" sz="3200" dirty="0">
              <a:latin typeface="Consolas" panose="020B0609020204030204" pitchFamily="49" charset="0"/>
            </a:endParaRPr>
          </a:p>
        </p:txBody>
      </p:sp>
      <p:pic>
        <p:nvPicPr>
          <p:cNvPr id="2" name="Picture 1">
            <a:extLst>
              <a:ext uri="{FF2B5EF4-FFF2-40B4-BE49-F238E27FC236}">
                <a16:creationId xmlns:a16="http://schemas.microsoft.com/office/drawing/2014/main" id="{FDFC1D01-BDD7-0042-AFB6-30DDF0BB1055}"/>
              </a:ext>
            </a:extLst>
          </p:cNvPr>
          <p:cNvPicPr>
            <a:picLocks noChangeAspect="1"/>
          </p:cNvPicPr>
          <p:nvPr/>
        </p:nvPicPr>
        <p:blipFill>
          <a:blip r:embed="rId5"/>
          <a:stretch>
            <a:fillRect/>
          </a:stretch>
        </p:blipFill>
        <p:spPr>
          <a:xfrm>
            <a:off x="303045" y="5539309"/>
            <a:ext cx="3365352" cy="656783"/>
          </a:xfrm>
          <a:prstGeom prst="rect">
            <a:avLst/>
          </a:prstGeom>
        </p:spPr>
      </p:pic>
    </p:spTree>
    <p:extLst>
      <p:ext uri="{BB962C8B-B14F-4D97-AF65-F5344CB8AC3E}">
        <p14:creationId xmlns:p14="http://schemas.microsoft.com/office/powerpoint/2010/main" val="37393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10</a:t>
            </a:r>
            <a:r>
              <a:rPr lang="en-US" dirty="0">
                <a:latin typeface="+mn-lt"/>
              </a:rPr>
              <a:t> Minute Intro to the </a:t>
            </a:r>
            <a:r>
              <a:rPr lang="en-US" dirty="0" err="1">
                <a:latin typeface="+mn-lt"/>
              </a:rPr>
              <a:t>Tidyverse</a:t>
            </a:r>
            <a:endParaRPr lang="en-US" dirty="0">
              <a:latin typeface="+mn-lt"/>
            </a:endParaRPr>
          </a:p>
        </p:txBody>
      </p:sp>
    </p:spTree>
    <p:extLst>
      <p:ext uri="{BB962C8B-B14F-4D97-AF65-F5344CB8AC3E}">
        <p14:creationId xmlns:p14="http://schemas.microsoft.com/office/powerpoint/2010/main" val="406325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78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2566787" y="2169402"/>
            <a:ext cx="5595578" cy="179848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68E0FC-A33F-AE51-ACE6-B5B55B911470}"/>
              </a:ext>
            </a:extLst>
          </p:cNvPr>
          <p:cNvPicPr>
            <a:picLocks noChangeAspect="1"/>
          </p:cNvPicPr>
          <p:nvPr/>
        </p:nvPicPr>
        <p:blipFill>
          <a:blip r:embed="rId3"/>
          <a:stretch>
            <a:fillRect/>
          </a:stretch>
        </p:blipFill>
        <p:spPr>
          <a:xfrm>
            <a:off x="6096000" y="1075196"/>
            <a:ext cx="5522259" cy="1758759"/>
          </a:xfrm>
          <a:prstGeom prst="rect">
            <a:avLst/>
          </a:prstGeom>
        </p:spPr>
      </p:pic>
      <p:pic>
        <p:nvPicPr>
          <p:cNvPr id="3" name="Picture 2">
            <a:extLst>
              <a:ext uri="{FF2B5EF4-FFF2-40B4-BE49-F238E27FC236}">
                <a16:creationId xmlns:a16="http://schemas.microsoft.com/office/drawing/2014/main" id="{67094C72-BC11-DF2F-7914-176748786C2B}"/>
              </a:ext>
            </a:extLst>
          </p:cNvPr>
          <p:cNvPicPr>
            <a:picLocks noChangeAspect="1"/>
          </p:cNvPicPr>
          <p:nvPr/>
        </p:nvPicPr>
        <p:blipFill>
          <a:blip r:embed="rId4"/>
          <a:stretch>
            <a:fillRect/>
          </a:stretch>
        </p:blipFill>
        <p:spPr>
          <a:xfrm>
            <a:off x="6096000" y="4024046"/>
            <a:ext cx="4283829" cy="1593584"/>
          </a:xfrm>
          <a:prstGeom prst="rect">
            <a:avLst/>
          </a:prstGeom>
        </p:spPr>
      </p:pic>
      <p:sp>
        <p:nvSpPr>
          <p:cNvPr id="5" name="TextBox 4">
            <a:extLst>
              <a:ext uri="{FF2B5EF4-FFF2-40B4-BE49-F238E27FC236}">
                <a16:creationId xmlns:a16="http://schemas.microsoft.com/office/drawing/2014/main" id="{0524CCF7-E9A5-A332-1F23-D2019511276C}"/>
              </a:ext>
            </a:extLst>
          </p:cNvPr>
          <p:cNvSpPr txBox="1"/>
          <p:nvPr/>
        </p:nvSpPr>
        <p:spPr>
          <a:xfrm>
            <a:off x="685799" y="2097741"/>
            <a:ext cx="4805080" cy="1077218"/>
          </a:xfrm>
          <a:prstGeom prst="rect">
            <a:avLst/>
          </a:prstGeom>
          <a:noFill/>
        </p:spPr>
        <p:txBody>
          <a:bodyPr wrap="square" rtlCol="0">
            <a:spAutoFit/>
          </a:bodyPr>
          <a:lstStyle/>
          <a:p>
            <a:r>
              <a:rPr lang="en-US" sz="3200" dirty="0"/>
              <a:t>keep </a:t>
            </a:r>
            <a:r>
              <a:rPr lang="en-US" sz="3200" b="1" dirty="0">
                <a:solidFill>
                  <a:srgbClr val="FF0000"/>
                </a:solidFill>
              </a:rPr>
              <a:t>rows</a:t>
            </a:r>
            <a:r>
              <a:rPr lang="en-US" sz="3200" dirty="0"/>
              <a:t> that match a condition</a:t>
            </a:r>
          </a:p>
        </p:txBody>
      </p:sp>
      <p:grpSp>
        <p:nvGrpSpPr>
          <p:cNvPr id="7" name="Group 6">
            <a:extLst>
              <a:ext uri="{FF2B5EF4-FFF2-40B4-BE49-F238E27FC236}">
                <a16:creationId xmlns:a16="http://schemas.microsoft.com/office/drawing/2014/main" id="{D9302729-08DD-9F33-14F1-4DA60D40F369}"/>
              </a:ext>
            </a:extLst>
          </p:cNvPr>
          <p:cNvGrpSpPr/>
          <p:nvPr/>
        </p:nvGrpSpPr>
        <p:grpSpPr>
          <a:xfrm>
            <a:off x="685799" y="1273814"/>
            <a:ext cx="4805080" cy="655320"/>
            <a:chOff x="2080825" y="3162925"/>
            <a:chExt cx="8090002" cy="655320"/>
          </a:xfrm>
        </p:grpSpPr>
        <p:sp>
          <p:nvSpPr>
            <p:cNvPr id="8" name="Rectangle 7">
              <a:extLst>
                <a:ext uri="{FF2B5EF4-FFF2-40B4-BE49-F238E27FC236}">
                  <a16:creationId xmlns:a16="http://schemas.microsoft.com/office/drawing/2014/main" id="{49A86ADE-C0C6-A949-B5FD-78094FFF7BF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C9A53F-5262-3795-27E0-E071DC817D07}"/>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filter(</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92D050"/>
                  </a:solidFill>
                  <a:latin typeface="Monaco" charset="0"/>
                  <a:ea typeface="Monaco" charset="0"/>
                  <a:cs typeface="Monaco" charset="0"/>
                </a:rPr>
                <a:t>condition</a:t>
              </a:r>
              <a:r>
                <a:rPr lang="en-US" sz="2400" dirty="0">
                  <a:latin typeface="Monaco" charset="0"/>
                  <a:ea typeface="Monaco" charset="0"/>
                  <a:cs typeface="Monaco" charset="0"/>
                </a:rPr>
                <a:t>)</a:t>
              </a:r>
            </a:p>
          </p:txBody>
        </p:sp>
      </p:grpSp>
      <p:sp>
        <p:nvSpPr>
          <p:cNvPr id="11" name="TextBox 10">
            <a:extLst>
              <a:ext uri="{FF2B5EF4-FFF2-40B4-BE49-F238E27FC236}">
                <a16:creationId xmlns:a16="http://schemas.microsoft.com/office/drawing/2014/main" id="{F025F848-8ECB-2DD6-0FD7-6699D79FFDE6}"/>
              </a:ext>
            </a:extLst>
          </p:cNvPr>
          <p:cNvSpPr txBox="1"/>
          <p:nvPr/>
        </p:nvSpPr>
        <p:spPr>
          <a:xfrm>
            <a:off x="685799" y="4847973"/>
            <a:ext cx="4805080" cy="1077218"/>
          </a:xfrm>
          <a:prstGeom prst="rect">
            <a:avLst/>
          </a:prstGeom>
          <a:noFill/>
        </p:spPr>
        <p:txBody>
          <a:bodyPr wrap="square" rtlCol="0">
            <a:spAutoFit/>
          </a:bodyPr>
          <a:lstStyle/>
          <a:p>
            <a:r>
              <a:rPr lang="en-US" sz="3200" dirty="0"/>
              <a:t>keep or drop </a:t>
            </a:r>
            <a:r>
              <a:rPr lang="en-US" sz="3200" b="1" dirty="0">
                <a:solidFill>
                  <a:srgbClr val="FF0000"/>
                </a:solidFill>
              </a:rPr>
              <a:t>columns</a:t>
            </a:r>
            <a:r>
              <a:rPr lang="en-US" sz="3200" dirty="0"/>
              <a:t> using their names</a:t>
            </a:r>
          </a:p>
        </p:txBody>
      </p:sp>
      <p:grpSp>
        <p:nvGrpSpPr>
          <p:cNvPr id="12" name="Group 11">
            <a:extLst>
              <a:ext uri="{FF2B5EF4-FFF2-40B4-BE49-F238E27FC236}">
                <a16:creationId xmlns:a16="http://schemas.microsoft.com/office/drawing/2014/main" id="{69770903-4418-FC63-031B-137ED1432700}"/>
              </a:ext>
            </a:extLst>
          </p:cNvPr>
          <p:cNvGrpSpPr/>
          <p:nvPr/>
        </p:nvGrpSpPr>
        <p:grpSpPr>
          <a:xfrm>
            <a:off x="685799" y="4024046"/>
            <a:ext cx="4805080" cy="655320"/>
            <a:chOff x="2080825" y="3162925"/>
            <a:chExt cx="8090002" cy="655320"/>
          </a:xfrm>
        </p:grpSpPr>
        <p:sp>
          <p:nvSpPr>
            <p:cNvPr id="13" name="Rectangle 12">
              <a:extLst>
                <a:ext uri="{FF2B5EF4-FFF2-40B4-BE49-F238E27FC236}">
                  <a16:creationId xmlns:a16="http://schemas.microsoft.com/office/drawing/2014/main" id="{6E5CE046-FA5F-B1AB-7FB5-964168F7B6B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A2A58FE-6D72-8C23-F412-1D4C9D9335A7}"/>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select(</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92D050"/>
                  </a:solidFill>
                  <a:latin typeface="Monaco" charset="0"/>
                  <a:ea typeface="Monaco" charset="0"/>
                  <a:cs typeface="Monaco" charset="0"/>
                </a:rPr>
                <a:t>columns</a:t>
              </a:r>
              <a:r>
                <a:rPr lang="en-US" sz="2400" dirty="0">
                  <a:latin typeface="Monaco" charset="0"/>
                  <a:ea typeface="Monaco" charset="0"/>
                  <a:cs typeface="Monaco" charset="0"/>
                </a:rPr>
                <a:t>)</a:t>
              </a:r>
            </a:p>
          </p:txBody>
        </p:sp>
      </p:grpSp>
      <p:grpSp>
        <p:nvGrpSpPr>
          <p:cNvPr id="10" name="Group 9">
            <a:extLst>
              <a:ext uri="{FF2B5EF4-FFF2-40B4-BE49-F238E27FC236}">
                <a16:creationId xmlns:a16="http://schemas.microsoft.com/office/drawing/2014/main" id="{FD6F5CAA-E3EC-9549-3373-8CFA1404712F}"/>
              </a:ext>
            </a:extLst>
          </p:cNvPr>
          <p:cNvGrpSpPr/>
          <p:nvPr/>
        </p:nvGrpSpPr>
        <p:grpSpPr>
          <a:xfrm>
            <a:off x="4927940" y="2048327"/>
            <a:ext cx="2899028" cy="1692771"/>
            <a:chOff x="896764" y="1503897"/>
            <a:chExt cx="2365216" cy="1692771"/>
          </a:xfrm>
        </p:grpSpPr>
        <p:sp>
          <p:nvSpPr>
            <p:cNvPr id="15" name="Rounded Rectangular Callout 14">
              <a:extLst>
                <a:ext uri="{FF2B5EF4-FFF2-40B4-BE49-F238E27FC236}">
                  <a16:creationId xmlns:a16="http://schemas.microsoft.com/office/drawing/2014/main" id="{F87A8F79-8D30-95A6-D05D-49EAC9241676}"/>
                </a:ext>
              </a:extLst>
            </p:cNvPr>
            <p:cNvSpPr/>
            <p:nvPr/>
          </p:nvSpPr>
          <p:spPr>
            <a:xfrm>
              <a:off x="896764" y="1732048"/>
              <a:ext cx="2365216" cy="1246648"/>
            </a:xfrm>
            <a:prstGeom prst="wedgeRoundRectCallout">
              <a:avLst>
                <a:gd name="adj1" fmla="val -64272"/>
                <a:gd name="adj2" fmla="val -9884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ACA1C8A-9663-1024-0540-C0710DBAA3F1}"/>
                </a:ext>
              </a:extLst>
            </p:cNvPr>
            <p:cNvSpPr txBox="1"/>
            <p:nvPr/>
          </p:nvSpPr>
          <p:spPr>
            <a:xfrm>
              <a:off x="896764" y="1503897"/>
              <a:ext cx="2365216" cy="169277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logical test </a:t>
              </a:r>
              <a:br>
                <a:rPr lang="en-US" sz="2800" dirty="0">
                  <a:solidFill>
                    <a:schemeClr val="bg1"/>
                  </a:solidFill>
                </a:rPr>
              </a:br>
              <a:r>
                <a:rPr lang="en-US" sz="2000" dirty="0">
                  <a:solidFill>
                    <a:schemeClr val="bg1"/>
                  </a:solidFill>
                </a:rPr>
                <a:t>(return each row for which the test is </a:t>
              </a:r>
              <a:r>
                <a:rPr lang="en-US" sz="2000" u="sng" dirty="0">
                  <a:solidFill>
                    <a:schemeClr val="bg1"/>
                  </a:solidFill>
                </a:rPr>
                <a:t>TRUE</a:t>
              </a:r>
              <a:r>
                <a:rPr lang="en-US" sz="2000" dirty="0">
                  <a:solidFill>
                    <a:schemeClr val="bg1"/>
                  </a:solidFill>
                </a:rPr>
                <a:t>)</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grpSp>
        <p:nvGrpSpPr>
          <p:cNvPr id="4" name="Group 3">
            <a:extLst>
              <a:ext uri="{FF2B5EF4-FFF2-40B4-BE49-F238E27FC236}">
                <a16:creationId xmlns:a16="http://schemas.microsoft.com/office/drawing/2014/main" id="{37BB3BCB-7252-18B3-81E4-5A6D7D2B268C}"/>
              </a:ext>
            </a:extLst>
          </p:cNvPr>
          <p:cNvGrpSpPr/>
          <p:nvPr/>
        </p:nvGrpSpPr>
        <p:grpSpPr>
          <a:xfrm>
            <a:off x="5338885" y="4977704"/>
            <a:ext cx="6279373" cy="1661993"/>
            <a:chOff x="896764" y="1519287"/>
            <a:chExt cx="2365216" cy="1661993"/>
          </a:xfrm>
        </p:grpSpPr>
        <p:sp>
          <p:nvSpPr>
            <p:cNvPr id="6" name="Rounded Rectangular Callout 5">
              <a:extLst>
                <a:ext uri="{FF2B5EF4-FFF2-40B4-BE49-F238E27FC236}">
                  <a16:creationId xmlns:a16="http://schemas.microsoft.com/office/drawing/2014/main" id="{94B561C5-882F-783F-5E7A-0C31B2C74740}"/>
                </a:ext>
              </a:extLst>
            </p:cNvPr>
            <p:cNvSpPr/>
            <p:nvPr/>
          </p:nvSpPr>
          <p:spPr>
            <a:xfrm>
              <a:off x="896764" y="1732048"/>
              <a:ext cx="2365216" cy="1246648"/>
            </a:xfrm>
            <a:prstGeom prst="wedgeRoundRectCallout">
              <a:avLst>
                <a:gd name="adj1" fmla="val -70138"/>
                <a:gd name="adj2" fmla="val -105787"/>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18BBC5A-9AAC-A81F-4B2D-4460330DC562}"/>
                </a:ext>
              </a:extLst>
            </p:cNvPr>
            <p:cNvSpPr txBox="1"/>
            <p:nvPr/>
          </p:nvSpPr>
          <p:spPr>
            <a:xfrm>
              <a:off x="896764" y="1519287"/>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column names</a:t>
              </a:r>
              <a:br>
                <a:rPr lang="en-US" sz="2800" dirty="0">
                  <a:solidFill>
                    <a:schemeClr val="bg1"/>
                  </a:solidFill>
                </a:rPr>
              </a:br>
              <a:r>
                <a:rPr lang="en-US" sz="2000" dirty="0">
                  <a:solidFill>
                    <a:schemeClr val="bg1"/>
                  </a:solidFill>
                </a:rPr>
                <a:t>select multiple by separating with commas; </a:t>
              </a:r>
            </a:p>
            <a:p>
              <a:pPr algn="ctr"/>
              <a:r>
                <a:rPr lang="en-US" sz="2000" dirty="0">
                  <a:solidFill>
                    <a:schemeClr val="bg1"/>
                  </a:solidFill>
                </a:rPr>
                <a:t>drop instead of keep by prefixing column names with “-”</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spTree>
    <p:extLst>
      <p:ext uri="{BB962C8B-B14F-4D97-AF65-F5344CB8AC3E}">
        <p14:creationId xmlns:p14="http://schemas.microsoft.com/office/powerpoint/2010/main" val="351287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07BDC-5F91-F77A-B8D0-5E02B8D28946}"/>
              </a:ext>
            </a:extLst>
          </p:cNvPr>
          <p:cNvPicPr>
            <a:picLocks noChangeAspect="1"/>
          </p:cNvPicPr>
          <p:nvPr/>
        </p:nvPicPr>
        <p:blipFill>
          <a:blip r:embed="rId3"/>
          <a:stretch>
            <a:fillRect/>
          </a:stretch>
        </p:blipFill>
        <p:spPr>
          <a:xfrm>
            <a:off x="6096000" y="865835"/>
            <a:ext cx="5746376" cy="1357412"/>
          </a:xfrm>
          <a:prstGeom prst="rect">
            <a:avLst/>
          </a:prstGeom>
        </p:spPr>
      </p:pic>
      <p:sp>
        <p:nvSpPr>
          <p:cNvPr id="5" name="TextBox 4">
            <a:extLst>
              <a:ext uri="{FF2B5EF4-FFF2-40B4-BE49-F238E27FC236}">
                <a16:creationId xmlns:a16="http://schemas.microsoft.com/office/drawing/2014/main" id="{95735DF1-1B7C-81CE-6B56-DDDBC1584A12}"/>
              </a:ext>
            </a:extLst>
          </p:cNvPr>
          <p:cNvSpPr txBox="1"/>
          <p:nvPr/>
        </p:nvSpPr>
        <p:spPr>
          <a:xfrm>
            <a:off x="685799" y="2097741"/>
            <a:ext cx="4805080" cy="584775"/>
          </a:xfrm>
          <a:prstGeom prst="rect">
            <a:avLst/>
          </a:prstGeom>
          <a:noFill/>
        </p:spPr>
        <p:txBody>
          <a:bodyPr wrap="square" rtlCol="0">
            <a:spAutoFit/>
          </a:bodyPr>
          <a:lstStyle/>
          <a:p>
            <a:r>
              <a:rPr lang="en-US" sz="3200" dirty="0"/>
              <a:t>Creates calculated columns</a:t>
            </a:r>
          </a:p>
        </p:txBody>
      </p:sp>
      <p:grpSp>
        <p:nvGrpSpPr>
          <p:cNvPr id="6" name="Group 5">
            <a:extLst>
              <a:ext uri="{FF2B5EF4-FFF2-40B4-BE49-F238E27FC236}">
                <a16:creationId xmlns:a16="http://schemas.microsoft.com/office/drawing/2014/main" id="{A692EEA7-4ABC-DA33-AABF-198CFEE1D5DB}"/>
              </a:ext>
            </a:extLst>
          </p:cNvPr>
          <p:cNvGrpSpPr/>
          <p:nvPr/>
        </p:nvGrpSpPr>
        <p:grpSpPr>
          <a:xfrm>
            <a:off x="685799" y="1273814"/>
            <a:ext cx="4805080" cy="655320"/>
            <a:chOff x="2080825" y="3162925"/>
            <a:chExt cx="8090002" cy="655320"/>
          </a:xfrm>
        </p:grpSpPr>
        <p:sp>
          <p:nvSpPr>
            <p:cNvPr id="7" name="Rectangle 6">
              <a:extLst>
                <a:ext uri="{FF2B5EF4-FFF2-40B4-BE49-F238E27FC236}">
                  <a16:creationId xmlns:a16="http://schemas.microsoft.com/office/drawing/2014/main" id="{6189A4EF-0F21-E590-8863-228750C45A1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9468B2-8BE7-2F50-ADC8-23ABCB56E3A5}"/>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mutate(</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0070C0"/>
                  </a:solidFill>
                  <a:latin typeface="Monaco" charset="0"/>
                  <a:ea typeface="Monaco" charset="0"/>
                  <a:cs typeface="Monaco" charset="0"/>
                </a:rPr>
                <a:t>col = expr</a:t>
              </a:r>
              <a:r>
                <a:rPr lang="en-US" sz="24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10449125-8031-8EBD-9762-B8219CCF41DF}"/>
              </a:ext>
            </a:extLst>
          </p:cNvPr>
          <p:cNvGrpSpPr/>
          <p:nvPr/>
        </p:nvGrpSpPr>
        <p:grpSpPr>
          <a:xfrm>
            <a:off x="685799" y="3093649"/>
            <a:ext cx="4805080" cy="3307930"/>
            <a:chOff x="2080825" y="3162925"/>
            <a:chExt cx="8090002" cy="914505"/>
          </a:xfrm>
        </p:grpSpPr>
        <p:sp>
          <p:nvSpPr>
            <p:cNvPr id="10" name="Rectangle 9">
              <a:extLst>
                <a:ext uri="{FF2B5EF4-FFF2-40B4-BE49-F238E27FC236}">
                  <a16:creationId xmlns:a16="http://schemas.microsoft.com/office/drawing/2014/main" id="{60448BE0-0E7C-9E00-3B0F-86D1059C968D}"/>
                </a:ext>
              </a:extLst>
            </p:cNvPr>
            <p:cNvSpPr/>
            <p:nvPr/>
          </p:nvSpPr>
          <p:spPr>
            <a:xfrm>
              <a:off x="2080825" y="3162925"/>
              <a:ext cx="8090002" cy="68008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C414AF-DADA-5713-2E15-ED471A26CAB6}"/>
                </a:ext>
              </a:extLst>
            </p:cNvPr>
            <p:cNvSpPr txBox="1"/>
            <p:nvPr/>
          </p:nvSpPr>
          <p:spPr>
            <a:xfrm>
              <a:off x="2080825" y="3235065"/>
              <a:ext cx="8090002" cy="8423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data </a:t>
              </a:r>
              <a:r>
                <a:rPr lang="en-US" sz="2400" dirty="0">
                  <a:solidFill>
                    <a:srgbClr val="FF0000"/>
                  </a:solidFill>
                  <a:latin typeface="Monaco" charset="0"/>
                  <a:ea typeface="Monaco" charset="0"/>
                  <a:cs typeface="Monaco" charset="0"/>
                </a:rPr>
                <a:t>|&gt;</a:t>
              </a:r>
            </a:p>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filter(</a:t>
              </a:r>
              <a:r>
                <a:rPr lang="en-US" sz="2400" i="1" dirty="0">
                  <a:solidFill>
                    <a:srgbClr val="0070C0"/>
                  </a:solidFill>
                  <a:latin typeface="Monaco" charset="0"/>
                  <a:ea typeface="Monaco" charset="0"/>
                  <a:cs typeface="Monaco" charset="0"/>
                </a:rPr>
                <a:t>condition</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select(</a:t>
              </a:r>
              <a:r>
                <a:rPr lang="en-US" sz="2400" i="1" dirty="0">
                  <a:solidFill>
                    <a:srgbClr val="0070C0"/>
                  </a:solidFill>
                  <a:latin typeface="Monaco" charset="0"/>
                  <a:ea typeface="Monaco" charset="0"/>
                  <a:cs typeface="Monaco" charset="0"/>
                </a:rPr>
                <a:t>columns</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mutate(</a:t>
              </a:r>
              <a:r>
                <a:rPr lang="en-US" sz="2400" i="1" dirty="0">
                  <a:solidFill>
                    <a:srgbClr val="0070C0"/>
                  </a:solidFill>
                  <a:latin typeface="Monaco" charset="0"/>
                  <a:ea typeface="Monaco" charset="0"/>
                  <a:cs typeface="Monaco" charset="0"/>
                </a:rPr>
                <a:t>col = expr</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a:t>
              </a:r>
            </a:p>
            <a:p>
              <a:endParaRPr lang="en-US" sz="2400" dirty="0">
                <a:latin typeface="Monaco" charset="0"/>
                <a:ea typeface="Monaco" charset="0"/>
                <a:cs typeface="Monaco" charset="0"/>
              </a:endParaRPr>
            </a:p>
            <a:p>
              <a:endParaRPr lang="en-US" sz="2400" dirty="0">
                <a:latin typeface="Monaco" charset="0"/>
                <a:ea typeface="Monaco" charset="0"/>
                <a:cs typeface="Monaco" charset="0"/>
              </a:endParaRPr>
            </a:p>
            <a:p>
              <a:endParaRPr lang="en-US" sz="2400" dirty="0">
                <a:latin typeface="Monaco" charset="0"/>
                <a:ea typeface="Monaco" charset="0"/>
                <a:cs typeface="Monaco" charset="0"/>
              </a:endParaRPr>
            </a:p>
          </p:txBody>
        </p:sp>
      </p:grpSp>
      <p:sp>
        <p:nvSpPr>
          <p:cNvPr id="15" name="TextBox 14">
            <a:extLst>
              <a:ext uri="{FF2B5EF4-FFF2-40B4-BE49-F238E27FC236}">
                <a16:creationId xmlns:a16="http://schemas.microsoft.com/office/drawing/2014/main" id="{1FB9BC37-0F4F-8820-CD07-B9E0F74F7147}"/>
              </a:ext>
            </a:extLst>
          </p:cNvPr>
          <p:cNvSpPr txBox="1"/>
          <p:nvPr/>
        </p:nvSpPr>
        <p:spPr>
          <a:xfrm>
            <a:off x="685799" y="5685220"/>
            <a:ext cx="4805080" cy="1077218"/>
          </a:xfrm>
          <a:prstGeom prst="rect">
            <a:avLst/>
          </a:prstGeom>
          <a:noFill/>
        </p:spPr>
        <p:txBody>
          <a:bodyPr wrap="square" rtlCol="0">
            <a:spAutoFit/>
          </a:bodyPr>
          <a:lstStyle/>
          <a:p>
            <a:r>
              <a:rPr lang="en-US" sz="3200" dirty="0"/>
              <a:t>Chain </a:t>
            </a:r>
            <a:r>
              <a:rPr lang="en-US" sz="3200" dirty="0" err="1"/>
              <a:t>tidyverse</a:t>
            </a:r>
            <a:r>
              <a:rPr lang="en-US" sz="3200" dirty="0"/>
              <a:t> commands into a pipeline</a:t>
            </a:r>
          </a:p>
        </p:txBody>
      </p:sp>
      <p:sp>
        <p:nvSpPr>
          <p:cNvPr id="16" name="Rounded Rectangular Callout 15">
            <a:extLst>
              <a:ext uri="{FF2B5EF4-FFF2-40B4-BE49-F238E27FC236}">
                <a16:creationId xmlns:a16="http://schemas.microsoft.com/office/drawing/2014/main" id="{07E85464-46B2-1221-1C7A-84C7259DCE91}"/>
              </a:ext>
            </a:extLst>
          </p:cNvPr>
          <p:cNvSpPr/>
          <p:nvPr/>
        </p:nvSpPr>
        <p:spPr>
          <a:xfrm>
            <a:off x="6096000" y="2537621"/>
            <a:ext cx="3907967" cy="1246648"/>
          </a:xfrm>
          <a:prstGeom prst="wedgeRoundRectCallout">
            <a:avLst>
              <a:gd name="adj1" fmla="val -149356"/>
              <a:gd name="adj2" fmla="val 3428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177542-2EA8-0136-71B2-34F9E688BF93}"/>
              </a:ext>
            </a:extLst>
          </p:cNvPr>
          <p:cNvSpPr txBox="1"/>
          <p:nvPr/>
        </p:nvSpPr>
        <p:spPr>
          <a:xfrm>
            <a:off x="6096000" y="2379999"/>
            <a:ext cx="3907967"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pipe operator</a:t>
            </a:r>
          </a:p>
          <a:p>
            <a:pPr algn="ctr"/>
            <a:r>
              <a:rPr lang="en-US" sz="2800" dirty="0">
                <a:solidFill>
                  <a:schemeClr val="bg1"/>
                </a:solidFill>
              </a:rPr>
              <a:t>(“then”)</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207476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961452" y="740977"/>
            <a:ext cx="5816400" cy="830997"/>
          </a:xfrm>
          <a:prstGeom prst="rect">
            <a:avLst/>
          </a:prstGeom>
        </p:spPr>
        <p:txBody>
          <a:bodyPr wrap="none">
            <a:spAutoFit/>
          </a:bodyPr>
          <a:lstStyle/>
          <a:p>
            <a:r>
              <a:rPr lang="en-US" sz="4800" dirty="0">
                <a:ea typeface="Monaco" charset="0"/>
                <a:cs typeface="Consolas" panose="020B0609020204030204" pitchFamily="49" charset="0"/>
              </a:rPr>
              <a:t>The Pipe Operator</a:t>
            </a:r>
            <a:r>
              <a:rPr lang="en-US" sz="4800" dirty="0">
                <a:latin typeface="Consolas" panose="020B0609020204030204" pitchFamily="49" charset="0"/>
                <a:ea typeface="Monaco" charset="0"/>
                <a:cs typeface="Consolas" panose="020B0609020204030204" pitchFamily="49" charset="0"/>
              </a:rPr>
              <a:t> |&gt;</a:t>
            </a:r>
            <a:endParaRPr lang="en-US" sz="4800" dirty="0"/>
          </a:p>
        </p:txBody>
      </p:sp>
      <p:sp>
        <p:nvSpPr>
          <p:cNvPr id="2" name="TextBox 1"/>
          <p:cNvSpPr txBox="1"/>
          <p:nvPr/>
        </p:nvSpPr>
        <p:spPr>
          <a:xfrm>
            <a:off x="264867" y="3792686"/>
            <a:ext cx="10972799" cy="523220"/>
          </a:xfrm>
          <a:prstGeom prst="rect">
            <a:avLst/>
          </a:prstGeom>
          <a:noFill/>
        </p:spPr>
        <p:txBody>
          <a:bodyPr wrap="square" rtlCol="0">
            <a:spAutoFit/>
          </a:bodyPr>
          <a:lstStyle/>
          <a:p>
            <a:pPr algn="ctr"/>
            <a:r>
              <a:rPr lang="en-US" sz="2800" dirty="0"/>
              <a:t>Passes the </a:t>
            </a:r>
            <a:r>
              <a:rPr lang="en-US" sz="2800" b="1" dirty="0"/>
              <a:t>object on the left </a:t>
            </a:r>
            <a:r>
              <a:rPr lang="en-US" sz="2800" dirty="0"/>
              <a:t>as </a:t>
            </a:r>
            <a:r>
              <a:rPr lang="en-US" sz="2800" b="1" dirty="0"/>
              <a:t>first argument </a:t>
            </a:r>
            <a:r>
              <a:rPr lang="en-US" sz="2800" dirty="0"/>
              <a:t>to the </a:t>
            </a:r>
            <a:r>
              <a:rPr lang="en-US" sz="2800" b="1" dirty="0"/>
              <a:t>function on the right</a:t>
            </a:r>
            <a:r>
              <a:rPr lang="en-US" sz="2800" dirty="0"/>
              <a:t>.</a:t>
            </a:r>
            <a:endParaRPr lang="en-US" sz="2800" dirty="0">
              <a:effectLst/>
            </a:endParaRPr>
          </a:p>
        </p:txBody>
      </p:sp>
      <p:sp>
        <p:nvSpPr>
          <p:cNvPr id="21" name="TextBox 20"/>
          <p:cNvSpPr txBox="1"/>
          <p:nvPr/>
        </p:nvSpPr>
        <p:spPr>
          <a:xfrm>
            <a:off x="445060" y="2906519"/>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a:t>
            </a:r>
            <a:r>
              <a:rPr lang="en-US" sz="2800" dirty="0">
                <a:solidFill>
                  <a:srgbClr val="C00000"/>
                </a:solidFill>
                <a:latin typeface="Consolas" panose="020B0609020204030204" pitchFamily="49" charset="0"/>
                <a:ea typeface="Monaco" charset="0"/>
                <a:cs typeface="Consolas" panose="020B0609020204030204" pitchFamily="49" charset="0"/>
              </a:rPr>
              <a:t>|&gt;</a:t>
            </a:r>
            <a:r>
              <a:rPr lang="en-US" sz="2800" dirty="0">
                <a:latin typeface="Consolas" panose="020B0609020204030204" pitchFamily="49" charset="0"/>
                <a:ea typeface="Monaco" charset="0"/>
                <a:cs typeface="Consolas" panose="020B0609020204030204" pitchFamily="49" charset="0"/>
              </a:rPr>
              <a:t> filter(</a:t>
            </a:r>
            <a:r>
              <a:rPr lang="en-US" sz="2800" u="sng" dirty="0">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structure == "repeating")</a:t>
            </a:r>
          </a:p>
        </p:txBody>
      </p:sp>
      <p:sp>
        <p:nvSpPr>
          <p:cNvPr id="4" name="U-Turn Arrow 3"/>
          <p:cNvSpPr/>
          <p:nvPr/>
        </p:nvSpPr>
        <p:spPr>
          <a:xfrm>
            <a:off x="1885950" y="2020352"/>
            <a:ext cx="3237379" cy="886167"/>
          </a:xfrm>
          <a:prstGeom prst="uturnArrow">
            <a:avLst>
              <a:gd name="adj1" fmla="val 41027"/>
              <a:gd name="adj2" fmla="val 25000"/>
              <a:gd name="adj3" fmla="val 34618"/>
              <a:gd name="adj4" fmla="val 19033"/>
              <a:gd name="adj5"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8BECF9A7-7D7C-1484-0866-1E84154B6B11}"/>
              </a:ext>
            </a:extLst>
          </p:cNvPr>
          <p:cNvSpPr txBox="1"/>
          <p:nvPr/>
        </p:nvSpPr>
        <p:spPr>
          <a:xfrm>
            <a:off x="383252" y="4764284"/>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filter(</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structure == "repeating")</a:t>
            </a:r>
          </a:p>
        </p:txBody>
      </p:sp>
    </p:spTree>
    <p:extLst>
      <p:ext uri="{BB962C8B-B14F-4D97-AF65-F5344CB8AC3E}">
        <p14:creationId xmlns:p14="http://schemas.microsoft.com/office/powerpoint/2010/main" val="5414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Rewrite the following statement with a pipe:</a:t>
            </a:r>
          </a:p>
          <a:p>
            <a:pPr marL="0" indent="0" algn="ctr">
              <a:buNone/>
            </a:pPr>
            <a:br>
              <a:rPr lang="en-US" sz="1400" dirty="0"/>
            </a:b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err="1">
                <a:solidFill>
                  <a:srgbClr val="0070C0"/>
                </a:solidFill>
                <a:latin typeface="Consolas" panose="020B0609020204030204" pitchFamily="49" charset="0"/>
                <a:ea typeface="Monaco" charset="0"/>
                <a:cs typeface="Consolas" panose="020B0609020204030204" pitchFamily="49" charset="0"/>
              </a:rPr>
              <a:t>mydata</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first_name</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last_name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br>
              <a:rPr lang="en-US" sz="1050" dirty="0"/>
            </a:br>
            <a:r>
              <a:rPr lang="en-US" sz="4400" dirty="0"/>
              <a:t>Take one minute to discuss with your neighbor!</a:t>
            </a:r>
          </a:p>
        </p:txBody>
      </p:sp>
    </p:spTree>
    <p:extLst>
      <p:ext uri="{BB962C8B-B14F-4D97-AF65-F5344CB8AC3E}">
        <p14:creationId xmlns:p14="http://schemas.microsoft.com/office/powerpoint/2010/main" val="301791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10761</TotalTime>
  <Words>2428</Words>
  <Application>Microsoft Macintosh PowerPoint</Application>
  <PresentationFormat>Widescreen</PresentationFormat>
  <Paragraphs>223</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Consolas</vt:lpstr>
      <vt:lpstr>Monaco</vt:lpstr>
      <vt:lpstr>Times New Roman</vt:lpstr>
      <vt:lpstr>Tw Cen MT</vt:lpstr>
      <vt:lpstr>Tw Cen MT Condensed</vt:lpstr>
      <vt:lpstr>Wingdings 3</vt:lpstr>
      <vt:lpstr>Integral</vt:lpstr>
      <vt:lpstr>Transform and Visualize</vt:lpstr>
      <vt:lpstr>10 Minute Intro to the Tidyverse</vt:lpstr>
      <vt:lpstr>PowerPoint Presentation</vt:lpstr>
      <vt:lpstr>PowerPoint Presentation</vt:lpstr>
      <vt:lpstr>PowerPoint Presentation</vt:lpstr>
      <vt:lpstr>PowerPoint Presentation</vt:lpstr>
      <vt:lpstr>PowerPoint Presentation</vt:lpstr>
      <vt:lpstr>Your Turn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To make any kind of graph:</vt:lpstr>
      <vt:lpstr>Your Turn</vt:lpstr>
      <vt:lpstr>PowerPoint Presentation</vt:lpstr>
      <vt:lpstr>PowerPoint Presentation</vt:lpstr>
      <vt:lpstr>What else?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594</cp:revision>
  <cp:lastPrinted>2019-02-19T22:36:37Z</cp:lastPrinted>
  <dcterms:created xsi:type="dcterms:W3CDTF">2018-02-01T22:00:01Z</dcterms:created>
  <dcterms:modified xsi:type="dcterms:W3CDTF">2023-09-09T02:38:28Z</dcterms:modified>
</cp:coreProperties>
</file>